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Montserrat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1BFC84A-0076-4524-8389-D35E4278230F}">
  <a:tblStyle styleId="{B1BFC84A-0076-4524-8389-D35E427823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4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Lato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Montserrat-bold.fntdata"/><Relationship Id="rId14" Type="http://schemas.openxmlformats.org/officeDocument/2006/relationships/slide" Target="slides/slide8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1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0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4b80b7652_0_1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4b80b7652_0_1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4b80b7652_0_10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4b80b7652_0_1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64b80b7652_0_9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64b80b7652_0_9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4b80b7652_0_9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4b80b7652_0_9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4c72ff0a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4c72ff0a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4c72ff0a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4c72ff0a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4c72ff0a2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4c72ff0a2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4c72ff0a2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4c72ff0a2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64c72ff0a2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64c72ff0a2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4d149e7d9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4d149e7d9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4b80b7652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4b80b7652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4c72ff0a2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4c72ff0a2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4c72ff0a2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4c72ff0a2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64b80b7652_0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64b80b7652_0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4d149e7d9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4d149e7d9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64b80b7652_0_9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64b80b7652_0_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4c72ff0a2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4c72ff0a2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64c72ff0a2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64c72ff0a2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4b80b7652_0_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4b80b7652_0_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4b80b7652_0_9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4b80b7652_0_9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RSB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4c72ff0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4c72ff0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4b80b7652_0_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4b80b7652_0_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4b80b7652_0_9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4b80b7652_0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4b80b7652_0_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4b80b7652_0_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64b80b7652_0_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64b80b7652_0_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4b80b7652_0_1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4b80b7652_0_1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4d149e7d9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4d149e7d9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4b80b7652_0_1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4b80b7652_0_1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4498900" y="1153200"/>
            <a:ext cx="4391400" cy="19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ECE 477 Midterm Design Review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576150" y="3786775"/>
            <a:ext cx="42369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IntelliFace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Team 1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30490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IR Sensor</a:t>
            </a:r>
            <a:endParaRPr/>
          </a:p>
        </p:txBody>
      </p:sp>
      <p:graphicFrame>
        <p:nvGraphicFramePr>
          <p:cNvPr id="194" name="Google Shape;194;p22"/>
          <p:cNvGraphicFramePr/>
          <p:nvPr/>
        </p:nvGraphicFramePr>
        <p:xfrm>
          <a:off x="4132925" y="959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{B1BFC84A-0076-4524-8389-D35E4278230F}</a:tableStyleId>
              </a:tblPr>
              <a:tblGrid>
                <a:gridCol w="1603775"/>
                <a:gridCol w="1513900"/>
                <a:gridCol w="1700250"/>
              </a:tblGrid>
              <a:tr h="75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Sensor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TCRT5000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GP2Y0A21YK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61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Operating Voltage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2.7 - 5 V</a:t>
                      </a:r>
                      <a:endParaRPr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2.7 - 5 V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832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Maximum Detection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Range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 cm @ 5V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100 cm @ 5V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617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Operating Current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 mA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 mA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625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Price/piece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$0.40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$13.89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925" y="1248725"/>
            <a:ext cx="3749849" cy="2867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Light Sensor</a:t>
            </a:r>
            <a:endParaRPr/>
          </a:p>
        </p:txBody>
      </p:sp>
      <p:graphicFrame>
        <p:nvGraphicFramePr>
          <p:cNvPr id="201" name="Google Shape;201;p23"/>
          <p:cNvGraphicFramePr/>
          <p:nvPr/>
        </p:nvGraphicFramePr>
        <p:xfrm>
          <a:off x="4294200" y="844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{B1BFC84A-0076-4524-8389-D35E4278230F}</a:tableStyleId>
              </a:tblPr>
              <a:tblGrid>
                <a:gridCol w="1440800"/>
                <a:gridCol w="1532475"/>
                <a:gridCol w="1717575"/>
              </a:tblGrid>
              <a:tr h="60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Sensor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PDV-P8104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TEMT6000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475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Function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Photocell</a:t>
                      </a:r>
                      <a:endParaRPr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Ambient Light Sensor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77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Operating Voltage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Up to 150V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1.5 - 6V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560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Operating Current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 mA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 mA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60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Price/piece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$0.8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$4.25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02" name="Google Shape;20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50" y="1293625"/>
            <a:ext cx="3838549" cy="2268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title"/>
          </p:nvPr>
        </p:nvSpPr>
        <p:spPr>
          <a:xfrm>
            <a:off x="759150" y="0"/>
            <a:ext cx="7625700" cy="6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Packaging Design: Front (Left) and Rear (Right)</a:t>
            </a:r>
            <a:endParaRPr/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005" y="663199"/>
            <a:ext cx="3669346" cy="4327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4300" y="663201"/>
            <a:ext cx="3709633" cy="432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Schematic: Primary Board (MCU)</a:t>
            </a:r>
            <a:endParaRPr/>
          </a:p>
        </p:txBody>
      </p:sp>
      <p:sp>
        <p:nvSpPr>
          <p:cNvPr id="215" name="Google Shape;215;p25"/>
          <p:cNvSpPr txBox="1"/>
          <p:nvPr>
            <p:ph idx="1" type="body"/>
          </p:nvPr>
        </p:nvSpPr>
        <p:spPr>
          <a:xfrm>
            <a:off x="5262625" y="914101"/>
            <a:ext cx="4281300" cy="41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MCU: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Power Input from 5V Barrel Jack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Regulated using LD1117AV33 to 3.3V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Oscillator (OSC_IN_OUT 8MHz)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Connections: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TMP36 (ADC)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PDV-P8104 (ADC)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TCRT5000 (ADC, TIM15 + IRQ)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USART RX, TX</a:t>
            </a:r>
            <a:endParaRPr sz="1600"/>
          </a:p>
        </p:txBody>
      </p:sp>
      <p:pic>
        <p:nvPicPr>
          <p:cNvPr id="216" name="Google Shape;2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50" y="688275"/>
            <a:ext cx="5230775" cy="4406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6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Layout: Primary Board (MCU)</a:t>
            </a:r>
            <a:endParaRPr/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6737" y="569450"/>
            <a:ext cx="4670525" cy="448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Layout: Primary Board (MCU)</a:t>
            </a:r>
            <a:endParaRPr/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25" y="561088"/>
            <a:ext cx="4381725" cy="4376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7"/>
          <p:cNvSpPr txBox="1"/>
          <p:nvPr/>
        </p:nvSpPr>
        <p:spPr>
          <a:xfrm>
            <a:off x="6344375" y="4110275"/>
            <a:ext cx="18771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MCU and Decoupling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Capacitances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9162" y="1033212"/>
            <a:ext cx="2718425" cy="307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7"/>
          <p:cNvSpPr/>
          <p:nvPr/>
        </p:nvSpPr>
        <p:spPr>
          <a:xfrm>
            <a:off x="6887550" y="2011825"/>
            <a:ext cx="798300" cy="7419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Layout: Primary Board (MCU)</a:t>
            </a:r>
            <a:endParaRPr/>
          </a:p>
        </p:txBody>
      </p:sp>
      <p:sp>
        <p:nvSpPr>
          <p:cNvPr id="237" name="Google Shape;237;p28"/>
          <p:cNvSpPr txBox="1"/>
          <p:nvPr/>
        </p:nvSpPr>
        <p:spPr>
          <a:xfrm>
            <a:off x="5939750" y="4147225"/>
            <a:ext cx="25755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PWR IN and LD1117AV3 Regulator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162" y="1033212"/>
            <a:ext cx="2718425" cy="307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8"/>
          <p:cNvSpPr/>
          <p:nvPr/>
        </p:nvSpPr>
        <p:spPr>
          <a:xfrm>
            <a:off x="6510650" y="3162450"/>
            <a:ext cx="1433700" cy="9141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775" y="968825"/>
            <a:ext cx="5226575" cy="33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Layout: Primary Board (MCU)</a:t>
            </a:r>
            <a:endParaRPr/>
          </a:p>
        </p:txBody>
      </p:sp>
      <p:sp>
        <p:nvSpPr>
          <p:cNvPr id="246" name="Google Shape;246;p29"/>
          <p:cNvSpPr txBox="1"/>
          <p:nvPr/>
        </p:nvSpPr>
        <p:spPr>
          <a:xfrm>
            <a:off x="6098575" y="4110275"/>
            <a:ext cx="21396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Oscillator and Headers to Sensor Board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7" name="Google Shape;24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162" y="1033212"/>
            <a:ext cx="2718425" cy="307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9"/>
          <p:cNvSpPr/>
          <p:nvPr/>
        </p:nvSpPr>
        <p:spPr>
          <a:xfrm>
            <a:off x="5941625" y="1960100"/>
            <a:ext cx="945900" cy="11277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8400" y="605612"/>
            <a:ext cx="3858201" cy="40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Layout: Primary Board (MCU)</a:t>
            </a:r>
            <a:endParaRPr/>
          </a:p>
        </p:txBody>
      </p:sp>
      <p:sp>
        <p:nvSpPr>
          <p:cNvPr id="255" name="Google Shape;255;p30"/>
          <p:cNvSpPr txBox="1"/>
          <p:nvPr/>
        </p:nvSpPr>
        <p:spPr>
          <a:xfrm>
            <a:off x="6172425" y="4110275"/>
            <a:ext cx="20142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Reset Button and Programming Headers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9162" y="1033212"/>
            <a:ext cx="2718425" cy="3077074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0"/>
          <p:cNvSpPr/>
          <p:nvPr/>
        </p:nvSpPr>
        <p:spPr>
          <a:xfrm>
            <a:off x="6569775" y="1073275"/>
            <a:ext cx="1219500" cy="9591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00" y="914100"/>
            <a:ext cx="4878125" cy="368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needs adding</a:t>
            </a:r>
            <a:r>
              <a:rPr lang="en"/>
              <a:t>: Primary Board</a:t>
            </a:r>
            <a:endParaRPr/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339" y="759275"/>
            <a:ext cx="4302635" cy="3624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0425" y="759275"/>
            <a:ext cx="3774625" cy="362495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1"/>
          <p:cNvSpPr/>
          <p:nvPr/>
        </p:nvSpPr>
        <p:spPr>
          <a:xfrm>
            <a:off x="5008150" y="914100"/>
            <a:ext cx="390000" cy="390000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1"/>
          <p:cNvSpPr/>
          <p:nvPr/>
        </p:nvSpPr>
        <p:spPr>
          <a:xfrm>
            <a:off x="8091450" y="914100"/>
            <a:ext cx="390000" cy="390000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/>
          <p:nvPr/>
        </p:nvSpPr>
        <p:spPr>
          <a:xfrm>
            <a:off x="5008150" y="3863875"/>
            <a:ext cx="390000" cy="390000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1"/>
          <p:cNvSpPr/>
          <p:nvPr/>
        </p:nvSpPr>
        <p:spPr>
          <a:xfrm>
            <a:off x="8091450" y="3863875"/>
            <a:ext cx="390000" cy="390000"/>
          </a:xfrm>
          <a:prstGeom prst="ellipse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1"/>
          <p:cNvSpPr txBox="1"/>
          <p:nvPr/>
        </p:nvSpPr>
        <p:spPr>
          <a:xfrm>
            <a:off x="4860573" y="4384225"/>
            <a:ext cx="37746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Mounting Holes (Orange)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31"/>
          <p:cNvSpPr/>
          <p:nvPr/>
        </p:nvSpPr>
        <p:spPr>
          <a:xfrm>
            <a:off x="1942750" y="2683225"/>
            <a:ext cx="438000" cy="581100"/>
          </a:xfrm>
          <a:prstGeom prst="rect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1"/>
          <p:cNvSpPr txBox="1"/>
          <p:nvPr/>
        </p:nvSpPr>
        <p:spPr>
          <a:xfrm>
            <a:off x="588360" y="4384225"/>
            <a:ext cx="3774600" cy="7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Low Pass filters for ADC sensors(?)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 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891150"/>
            <a:ext cx="7038900" cy="3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Project Overview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Major Components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Block Diagram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Packaging Design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Electrical Schematic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PCB Layout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Prototyping Progress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Software Development Status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Project Timeline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Questions and Discussion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Schematic</a:t>
            </a:r>
            <a:r>
              <a:rPr lang="en"/>
              <a:t>: Sensor Board</a:t>
            </a:r>
            <a:endParaRPr/>
          </a:p>
        </p:txBody>
      </p:sp>
      <p:pic>
        <p:nvPicPr>
          <p:cNvPr id="278" name="Google Shape;27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1089" y="617400"/>
            <a:ext cx="4281825" cy="44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Layout</a:t>
            </a:r>
            <a:r>
              <a:rPr lang="en"/>
              <a:t>: Sensor Board</a:t>
            </a:r>
            <a:endParaRPr/>
          </a:p>
        </p:txBody>
      </p:sp>
      <p:pic>
        <p:nvPicPr>
          <p:cNvPr id="284" name="Google Shape;2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1325" y="652900"/>
            <a:ext cx="4721350" cy="43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Prototyping Progress</a:t>
            </a:r>
            <a:endParaRPr/>
          </a:p>
        </p:txBody>
      </p:sp>
      <p:graphicFrame>
        <p:nvGraphicFramePr>
          <p:cNvPr id="290" name="Google Shape;290;p34"/>
          <p:cNvGraphicFramePr/>
          <p:nvPr/>
        </p:nvGraphicFramePr>
        <p:xfrm>
          <a:off x="491800" y="876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{B1BFC84A-0076-4524-8389-D35E4278230F}</a:tableStyleId>
              </a:tblPr>
              <a:tblGrid>
                <a:gridCol w="2072550"/>
                <a:gridCol w="6087850"/>
              </a:tblGrid>
              <a:tr h="385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TMP36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Getting sensor value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s, 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decoding them on STM32, and transferring them to NVIDIA Jetson through USART: </a:t>
                      </a:r>
                      <a:r>
                        <a:rPr b="1" lang="en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2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TCRT5000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Getting sensor values, decoding them on STM32, and transferring them to NVIDIA Jetson through USART: </a:t>
                      </a:r>
                      <a:r>
                        <a:rPr b="1" lang="en">
                          <a:solidFill>
                            <a:srgbClr val="00FF00"/>
                          </a:solidFill>
                        </a:rPr>
                        <a:t>DONE</a:t>
                      </a:r>
                      <a:endParaRPr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2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PDV-P8104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Getting sensor values, decoding them on STM32, and transferring them to NVIDIA Jetson through USART: </a:t>
                      </a:r>
                      <a:r>
                        <a:rPr b="1" lang="en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USART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One way serial connection from STM32 to Jetson Nano: </a:t>
                      </a:r>
                      <a:r>
                        <a:rPr b="1" lang="en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NVIDIA Jetson Nano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Echoing received sensor values from STM32 to local terminal: </a:t>
                      </a:r>
                      <a:r>
                        <a:rPr b="1" lang="en">
                          <a:solidFill>
                            <a:srgbClr val="00FF00"/>
                          </a:solidFill>
                        </a:rPr>
                        <a:t>DONE</a:t>
                      </a:r>
                      <a:endParaRPr b="1">
                        <a:solidFill>
                          <a:srgbClr val="00FF00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Displaying those sensor values on UI Dashboard: </a:t>
                      </a:r>
                      <a:r>
                        <a:rPr b="1" lang="en">
                          <a:solidFill>
                            <a:srgbClr val="FFFF00"/>
                          </a:solidFill>
                        </a:rPr>
                        <a:t>IN PROGRESS</a:t>
                      </a:r>
                      <a:endParaRPr b="1">
                        <a:solidFill>
                          <a:srgbClr val="FFFF00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>
            <p:ph type="title"/>
          </p:nvPr>
        </p:nvSpPr>
        <p:spPr>
          <a:xfrm>
            <a:off x="1052550" y="0"/>
            <a:ext cx="7038900" cy="5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Overview</a:t>
            </a:r>
            <a:endParaRPr/>
          </a:p>
        </p:txBody>
      </p:sp>
      <p:pic>
        <p:nvPicPr>
          <p:cNvPr id="296" name="Google Shape;2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5875" y="591000"/>
            <a:ext cx="5072225" cy="435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 txBox="1"/>
          <p:nvPr>
            <p:ph type="title"/>
          </p:nvPr>
        </p:nvSpPr>
        <p:spPr>
          <a:xfrm>
            <a:off x="1052550" y="0"/>
            <a:ext cx="7038900" cy="5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Development Status</a:t>
            </a:r>
            <a:endParaRPr/>
          </a:p>
        </p:txBody>
      </p:sp>
      <p:pic>
        <p:nvPicPr>
          <p:cNvPr id="302" name="Google Shape;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425" y="591000"/>
            <a:ext cx="6846733" cy="433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7"/>
          <p:cNvSpPr txBox="1"/>
          <p:nvPr>
            <p:ph type="title"/>
          </p:nvPr>
        </p:nvSpPr>
        <p:spPr>
          <a:xfrm>
            <a:off x="1052550" y="0"/>
            <a:ext cx="7038900" cy="5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Development Status</a:t>
            </a:r>
            <a:endParaRPr/>
          </a:p>
        </p:txBody>
      </p:sp>
      <p:pic>
        <p:nvPicPr>
          <p:cNvPr id="308" name="Google Shape;3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200" y="562750"/>
            <a:ext cx="7851576" cy="4416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8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Processes</a:t>
            </a:r>
            <a:endParaRPr/>
          </a:p>
        </p:txBody>
      </p:sp>
      <p:sp>
        <p:nvSpPr>
          <p:cNvPr id="314" name="Google Shape;314;p38"/>
          <p:cNvSpPr txBox="1"/>
          <p:nvPr>
            <p:ph idx="1" type="body"/>
          </p:nvPr>
        </p:nvSpPr>
        <p:spPr>
          <a:xfrm>
            <a:off x="1282700" y="800850"/>
            <a:ext cx="7038900" cy="3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Background Processes (systemd): 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Screen Brightness Adjuster: </a:t>
            </a:r>
            <a:r>
              <a:rPr b="1" lang="en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IN PROGRESS</a:t>
            </a:r>
            <a:endParaRPr sz="1800">
              <a:solidFill>
                <a:srgbClr val="FFD9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Mail Aggregator: </a:t>
            </a:r>
            <a:r>
              <a:rPr b="1" lang="en" sz="1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COMPLETED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USART Screener: </a:t>
            </a:r>
            <a:r>
              <a:rPr b="1" lang="en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IN PROGRESS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Foreground Processes: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Tkinter Dashboard</a:t>
            </a:r>
            <a:r>
              <a:rPr lang="en" sz="1800"/>
              <a:t>: </a:t>
            </a:r>
            <a:r>
              <a:rPr b="1" lang="en" sz="14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IN PROGRESS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Keras InceptionV3 R</a:t>
            </a:r>
            <a:r>
              <a:rPr lang="en" sz="1800"/>
              <a:t>-CNN: </a:t>
            </a:r>
            <a:r>
              <a:rPr b="1" lang="en" sz="1400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PENDING VALIDATION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pic>
        <p:nvPicPr>
          <p:cNvPr id="320" name="Google Shape;32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66925"/>
            <a:ext cx="8839199" cy="39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26" name="Google Shape;326;p4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/>
          <p:nvPr>
            <p:ph type="title"/>
          </p:nvPr>
        </p:nvSpPr>
        <p:spPr>
          <a:xfrm>
            <a:off x="1052538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Board for FT232R </a:t>
            </a:r>
            <a:r>
              <a:rPr lang="en"/>
              <a:t>USART</a:t>
            </a:r>
            <a:endParaRPr/>
          </a:p>
        </p:txBody>
      </p:sp>
      <p:pic>
        <p:nvPicPr>
          <p:cNvPr id="332" name="Google Shape;33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8125" y="632200"/>
            <a:ext cx="5247731" cy="3530849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1"/>
          <p:cNvSpPr txBox="1"/>
          <p:nvPr/>
        </p:nvSpPr>
        <p:spPr>
          <a:xfrm>
            <a:off x="701400" y="4399050"/>
            <a:ext cx="77412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Sparkfun, “FT232RL USB Breakout,” Sparkfun USB to Serial Breakout, Creative Commons ShareAlike 4.0 International License. [Online]. Available: https://www.sparkfun.com/products/12731.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>
    <mc:Choice Requires="p14">
      <p:transition p14:dur="2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 intelligent interface with an intuitive user interface that: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wakes up after detecting the </a:t>
            </a:r>
            <a:r>
              <a:rPr lang="en" sz="1800"/>
              <a:t>user’s gesture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authenticates the user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presents a dashboard containing a greeting and relevant information</a:t>
            </a:r>
            <a:endParaRPr sz="1800"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 sz="1800"/>
              <a:t>latest emails, news, stock prices, weather, room temperature and an interesting quote. 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   	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0"/>
            <a:ext cx="7038900" cy="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PSSCs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001300"/>
            <a:ext cx="7038900" cy="38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successfully read ambient conditions using a temperature and light sensor using ADC and GPIO peripherals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perform user’s gesture detection using an infrared sensor on the STM32F0 using ADC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successfully communicate gesture readings, ambient light and temperature values between the STM32F0 and the Jetson Nano  using USART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authenticate the user using a facial recognition API and the Jetson Nano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An ability to display metrics and relevant information  (email, weather, stock tickers and news) using a dashboard on the Jetson Nano Monitor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048925" y="0"/>
            <a:ext cx="7038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Diagram</a:t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1925"/>
            <a:ext cx="8831950" cy="423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MCU</a:t>
            </a:r>
            <a:endParaRPr/>
          </a:p>
        </p:txBody>
      </p:sp>
      <p:graphicFrame>
        <p:nvGraphicFramePr>
          <p:cNvPr id="165" name="Google Shape;165;p18"/>
          <p:cNvGraphicFramePr/>
          <p:nvPr/>
        </p:nvGraphicFramePr>
        <p:xfrm>
          <a:off x="3289825" y="9140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{B1BFC84A-0076-4524-8389-D35E4278230F}</a:tableStyleId>
              </a:tblPr>
              <a:tblGrid>
                <a:gridCol w="2047800"/>
                <a:gridCol w="1873350"/>
                <a:gridCol w="1677425"/>
              </a:tblGrid>
              <a:tr h="60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</a:rPr>
                        <a:t>MCU</a:t>
                      </a:r>
                      <a:endParaRPr b="1"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STM32F051R8T6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Freescale 9S12C32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475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</a:rPr>
                        <a:t>Clock Speed</a:t>
                      </a:r>
                      <a:endParaRPr b="1"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48 MHz</a:t>
                      </a:r>
                      <a:endParaRPr sz="1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32 MHz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556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RAM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 KB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 KB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556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Operating Voltage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2.0V to 3.6V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2.97V to 5.5V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60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</a:rPr>
                        <a:t>Timer</a:t>
                      </a:r>
                      <a:endParaRPr b="1"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60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</a:rPr>
                        <a:t>UART</a:t>
                      </a:r>
                      <a:endParaRPr b="1"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50763"/>
            <a:ext cx="2985025" cy="2241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type="title"/>
          </p:nvPr>
        </p:nvSpPr>
        <p:spPr>
          <a:xfrm>
            <a:off x="827400" y="0"/>
            <a:ext cx="7489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External Microcomputer</a:t>
            </a:r>
            <a:endParaRPr/>
          </a:p>
        </p:txBody>
      </p:sp>
      <p:graphicFrame>
        <p:nvGraphicFramePr>
          <p:cNvPr id="172" name="Google Shape;172;p19"/>
          <p:cNvGraphicFramePr/>
          <p:nvPr/>
        </p:nvGraphicFramePr>
        <p:xfrm>
          <a:off x="4243275" y="7070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{B1BFC84A-0076-4524-8389-D35E4278230F}</a:tableStyleId>
              </a:tblPr>
              <a:tblGrid>
                <a:gridCol w="1667125"/>
                <a:gridCol w="1525100"/>
                <a:gridCol w="1365600"/>
              </a:tblGrid>
              <a:tr h="383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</a:rPr>
                        <a:t>Microcomputer</a:t>
                      </a:r>
                      <a:endParaRPr b="1"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Jetson Nano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Raspberry Pi 4B</a:t>
                      </a:r>
                      <a:endParaRPr sz="16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475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</a:rPr>
                        <a:t>RAM</a:t>
                      </a:r>
                      <a:endParaRPr b="1"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 GB</a:t>
                      </a:r>
                      <a:endParaRPr sz="1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1-</a:t>
                      </a: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 GB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556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CPU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Quad-core ARM A57 @ 1.43 GHz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Quad core Cortex-A72 (ARM v8) @ 1.5 GHz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556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GPU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128-core Maxwell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None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60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</a:rPr>
                        <a:t>Shipping Time</a:t>
                      </a:r>
                      <a:endParaRPr b="1"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~ 2 days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~ 2 weeks at Week 1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60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</a:rPr>
                        <a:t>Cost</a:t>
                      </a:r>
                      <a:endParaRPr b="1" sz="1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$98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$70</a:t>
                      </a:r>
                      <a:endParaRPr sz="16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025" y="1227650"/>
            <a:ext cx="3606375" cy="325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827400" y="0"/>
            <a:ext cx="7489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USART</a:t>
            </a:r>
            <a:endParaRPr/>
          </a:p>
        </p:txBody>
      </p:sp>
      <p:pic>
        <p:nvPicPr>
          <p:cNvPr id="179" name="Google Shape;1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200" y="1019938"/>
            <a:ext cx="4167975" cy="3103626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4899450" y="636750"/>
            <a:ext cx="3762600" cy="24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FT232R: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Baud Rate: 115200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8-bit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Transmits data from the MCU to the Jetson in a Comma Separated format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10525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 Selection: </a:t>
            </a:r>
            <a:r>
              <a:rPr lang="en"/>
              <a:t>Temperature Sensor</a:t>
            </a:r>
            <a:endParaRPr/>
          </a:p>
        </p:txBody>
      </p:sp>
      <p:graphicFrame>
        <p:nvGraphicFramePr>
          <p:cNvPr id="186" name="Google Shape;186;p21"/>
          <p:cNvGraphicFramePr/>
          <p:nvPr/>
        </p:nvGraphicFramePr>
        <p:xfrm>
          <a:off x="4218650" y="114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{B1BFC84A-0076-4524-8389-D35E4278230F}</a:tableStyleId>
              </a:tblPr>
              <a:tblGrid>
                <a:gridCol w="1684700"/>
                <a:gridCol w="1236850"/>
                <a:gridCol w="1481075"/>
              </a:tblGrid>
              <a:tr h="829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Sensor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TMP36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(chosen)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LM61</a:t>
                      </a:r>
                      <a:endParaRPr sz="1800">
                        <a:solidFill>
                          <a:srgbClr val="FFFF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475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Operating Voltage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2.7 - 5 V</a:t>
                      </a:r>
                      <a:endParaRPr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2.7 - 10 V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771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Output Temperature Range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-40°C to 125°C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-30°C to 100°C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60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Operating Current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 µA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125 µA</a:t>
                      </a:r>
                      <a:endParaRPr sz="1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60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Price/piece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$0.70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$0.79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950" y="673038"/>
            <a:ext cx="2400300" cy="132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3500" y="2199150"/>
            <a:ext cx="2455175" cy="245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